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200900" cy="10440988"/>
  <p:notesSz cx="9926638" cy="1435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235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471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7065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94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11775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541300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296485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388401" algn="l" defTabSz="847100" rtl="0" eaLnBrk="1" latinLnBrk="0" hangingPunct="1">
      <a:defRPr sz="2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533">
          <p15:clr>
            <a:srgbClr val="A4A3A4"/>
          </p15:clr>
        </p15:guide>
        <p15:guide id="2" pos="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00"/>
    <a:srgbClr val="0066FF"/>
    <a:srgbClr val="FFCC00"/>
    <a:srgbClr val="C0C0C0"/>
    <a:srgbClr val="00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30" d="100"/>
          <a:sy n="130" d="100"/>
        </p:scale>
        <p:origin x="-2526" y="1728"/>
      </p:cViewPr>
      <p:guideLst>
        <p:guide orient="horz" pos="6533"/>
        <p:guide pos="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2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t" anchorCtr="0" compatLnSpc="1">
            <a:prstTxWarp prst="textNoShape">
              <a:avLst/>
            </a:prstTxWarp>
          </a:bodyPr>
          <a:lstStyle>
            <a:lvl1pPr defTabSz="1314891">
              <a:defRPr sz="1700"/>
            </a:lvl1pPr>
          </a:lstStyle>
          <a:p>
            <a:endParaRPr lang="hr-HR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47944" y="2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t" anchorCtr="0" compatLnSpc="1">
            <a:prstTxWarp prst="textNoShape">
              <a:avLst/>
            </a:prstTxWarp>
          </a:bodyPr>
          <a:lstStyle>
            <a:lvl1pPr algn="r" defTabSz="1314891">
              <a:defRPr sz="1700"/>
            </a:lvl1pPr>
          </a:lstStyle>
          <a:p>
            <a:endParaRPr lang="hr-HR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13607870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b" anchorCtr="0" compatLnSpc="1">
            <a:prstTxWarp prst="textNoShape">
              <a:avLst/>
            </a:prstTxWarp>
          </a:bodyPr>
          <a:lstStyle>
            <a:lvl1pPr defTabSz="1314891">
              <a:defRPr sz="1700"/>
            </a:lvl1pPr>
          </a:lstStyle>
          <a:p>
            <a:endParaRPr lang="hr-HR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47944" y="13607870"/>
            <a:ext cx="4318271" cy="76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1391" tIns="65696" rIns="131391" bIns="65696" numCol="1" anchor="b" anchorCtr="0" compatLnSpc="1">
            <a:prstTxWarp prst="textNoShape">
              <a:avLst/>
            </a:prstTxWarp>
          </a:bodyPr>
          <a:lstStyle>
            <a:lvl1pPr algn="r" defTabSz="1314891">
              <a:defRPr sz="1700"/>
            </a:lvl1pPr>
          </a:lstStyle>
          <a:p>
            <a:fld id="{4711A683-5855-4C78-9158-357BFF18D378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64107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6" y="14"/>
            <a:ext cx="4302402" cy="718365"/>
          </a:xfrm>
          <a:prstGeom prst="rect">
            <a:avLst/>
          </a:prstGeom>
        </p:spPr>
        <p:txBody>
          <a:bodyPr vert="horz" lIns="133620" tIns="66809" rIns="133620" bIns="66809" rtlCol="0"/>
          <a:lstStyle>
            <a:lvl1pPr algn="l">
              <a:defRPr sz="17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5621901" y="14"/>
            <a:ext cx="4302400" cy="718365"/>
          </a:xfrm>
          <a:prstGeom prst="rect">
            <a:avLst/>
          </a:prstGeom>
        </p:spPr>
        <p:txBody>
          <a:bodyPr vert="horz" lIns="133620" tIns="66809" rIns="133620" bIns="66809" rtlCol="0"/>
          <a:lstStyle>
            <a:lvl1pPr algn="r">
              <a:defRPr sz="1700"/>
            </a:lvl1pPr>
          </a:lstStyle>
          <a:p>
            <a:fld id="{224545EB-3B42-4658-8D14-F1E82689D505}" type="datetimeFigureOut">
              <a:rPr lang="sr-Latn-CS" smtClean="0"/>
              <a:pPr/>
              <a:t>5.10.2024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3106738" y="1076325"/>
            <a:ext cx="3713162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620" tIns="66809" rIns="133620" bIns="66809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991967" y="6818703"/>
            <a:ext cx="7942714" cy="6460672"/>
          </a:xfrm>
          <a:prstGeom prst="rect">
            <a:avLst/>
          </a:prstGeom>
        </p:spPr>
        <p:txBody>
          <a:bodyPr vert="horz" lIns="133620" tIns="66809" rIns="133620" bIns="66809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6" y="13635096"/>
            <a:ext cx="4302402" cy="718362"/>
          </a:xfrm>
          <a:prstGeom prst="rect">
            <a:avLst/>
          </a:prstGeom>
        </p:spPr>
        <p:txBody>
          <a:bodyPr vert="horz" lIns="133620" tIns="66809" rIns="133620" bIns="66809" rtlCol="0" anchor="b"/>
          <a:lstStyle>
            <a:lvl1pPr algn="l">
              <a:defRPr sz="17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5621901" y="13635096"/>
            <a:ext cx="4302400" cy="718362"/>
          </a:xfrm>
          <a:prstGeom prst="rect">
            <a:avLst/>
          </a:prstGeom>
        </p:spPr>
        <p:txBody>
          <a:bodyPr vert="horz" lIns="133620" tIns="66809" rIns="133620" bIns="66809" rtlCol="0" anchor="b"/>
          <a:lstStyle>
            <a:lvl1pPr algn="r">
              <a:defRPr sz="1700"/>
            </a:lvl1pPr>
          </a:lstStyle>
          <a:p>
            <a:fld id="{65FB1A5C-B33F-410C-AEC0-EAA0EA8D67A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253349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5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1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06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42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1775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1300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6485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88401" algn="l" defTabSz="847100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>
          <a:xfrm>
            <a:off x="3106738" y="1076325"/>
            <a:ext cx="3713162" cy="5384800"/>
          </a:xfrm>
        </p:spPr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B1A5C-B33F-410C-AEC0-EAA0EA8D67A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085824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70" y="3243958"/>
            <a:ext cx="6120765" cy="2237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916560"/>
            <a:ext cx="5040630" cy="2668253"/>
          </a:xfrm>
        </p:spPr>
        <p:txBody>
          <a:bodyPr/>
          <a:lstStyle>
            <a:lvl1pPr marL="0" indent="0" algn="ctr">
              <a:buNone/>
              <a:defRPr/>
            </a:lvl1pPr>
            <a:lvl2pPr marL="423550" indent="0" algn="ctr">
              <a:buNone/>
              <a:defRPr/>
            </a:lvl2pPr>
            <a:lvl3pPr marL="847100" indent="0" algn="ctr">
              <a:buNone/>
              <a:defRPr/>
            </a:lvl3pPr>
            <a:lvl4pPr marL="1270650" indent="0" algn="ctr">
              <a:buNone/>
              <a:defRPr/>
            </a:lvl4pPr>
            <a:lvl5pPr marL="1694200" indent="0" algn="ctr">
              <a:buNone/>
              <a:defRPr/>
            </a:lvl5pPr>
            <a:lvl6pPr marL="2117750" indent="0" algn="ctr">
              <a:buNone/>
              <a:defRPr/>
            </a:lvl6pPr>
            <a:lvl7pPr marL="2541300" indent="0" algn="ctr">
              <a:buNone/>
              <a:defRPr/>
            </a:lvl7pPr>
            <a:lvl8pPr marL="2964851" indent="0" algn="ctr">
              <a:buNone/>
              <a:defRPr/>
            </a:lvl8pPr>
            <a:lvl9pPr marL="338840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17FB3-719E-48C9-80DC-B54F07B79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AEC4A-0B6F-43C1-9350-7FE23079E4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644" y="928088"/>
            <a:ext cx="1530191" cy="835279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8" y="928088"/>
            <a:ext cx="4453414" cy="83527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9A04-3217-4CFE-B2A1-A9FA83B2C2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72689-BA78-4864-BDC2-11FB021655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45" y="6709786"/>
            <a:ext cx="6120765" cy="207369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45" y="4425821"/>
            <a:ext cx="6120765" cy="2283966"/>
          </a:xfrm>
        </p:spPr>
        <p:txBody>
          <a:bodyPr anchor="b"/>
          <a:lstStyle>
            <a:lvl1pPr marL="0" indent="0">
              <a:buNone/>
              <a:defRPr sz="1900"/>
            </a:lvl1pPr>
            <a:lvl2pPr marL="423550" indent="0">
              <a:buNone/>
              <a:defRPr sz="1700"/>
            </a:lvl2pPr>
            <a:lvl3pPr marL="847100" indent="0">
              <a:buNone/>
              <a:defRPr sz="1500"/>
            </a:lvl3pPr>
            <a:lvl4pPr marL="1270650" indent="0">
              <a:buNone/>
              <a:defRPr sz="1300"/>
            </a:lvl4pPr>
            <a:lvl5pPr marL="1694200" indent="0">
              <a:buNone/>
              <a:defRPr sz="1300"/>
            </a:lvl5pPr>
            <a:lvl6pPr marL="2117750" indent="0">
              <a:buNone/>
              <a:defRPr sz="1300"/>
            </a:lvl6pPr>
            <a:lvl7pPr marL="2541300" indent="0">
              <a:buNone/>
              <a:defRPr sz="1300"/>
            </a:lvl7pPr>
            <a:lvl8pPr marL="2964851" indent="0">
              <a:buNone/>
              <a:defRPr sz="1300"/>
            </a:lvl8pPr>
            <a:lvl9pPr marL="3388401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715C4-5818-4B95-A96A-0F1D2B159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70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9032" y="3016286"/>
            <a:ext cx="2991803" cy="626459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80D4A-B70D-4F60-B03C-9182DA6020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7641"/>
            <a:ext cx="6480810" cy="17401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7" y="2337622"/>
            <a:ext cx="3181827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7" y="3310666"/>
            <a:ext cx="3181827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602" y="2337622"/>
            <a:ext cx="3183255" cy="97304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3550" indent="0">
              <a:buNone/>
              <a:defRPr sz="1900" b="1"/>
            </a:lvl2pPr>
            <a:lvl3pPr marL="847100" indent="0">
              <a:buNone/>
              <a:defRPr sz="1700" b="1"/>
            </a:lvl3pPr>
            <a:lvl4pPr marL="1270650" indent="0">
              <a:buNone/>
              <a:defRPr sz="1500" b="1"/>
            </a:lvl4pPr>
            <a:lvl5pPr marL="1694200" indent="0">
              <a:buNone/>
              <a:defRPr sz="1500" b="1"/>
            </a:lvl5pPr>
            <a:lvl6pPr marL="2117750" indent="0">
              <a:buNone/>
              <a:defRPr sz="1500" b="1"/>
            </a:lvl6pPr>
            <a:lvl7pPr marL="2541300" indent="0">
              <a:buNone/>
              <a:defRPr sz="1500" b="1"/>
            </a:lvl7pPr>
            <a:lvl8pPr marL="2964851" indent="0">
              <a:buNone/>
              <a:defRPr sz="1500" b="1"/>
            </a:lvl8pPr>
            <a:lvl9pPr marL="3388401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602" y="3310666"/>
            <a:ext cx="3183255" cy="601661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CDD7-5D6D-44D5-A105-4BA39132F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1824-AA70-4DB0-A934-78EAA4631A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A1654-12F3-4171-BCFB-11FF57032B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6190"/>
            <a:ext cx="2368868" cy="176916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6067" y="416191"/>
            <a:ext cx="4024788" cy="8911093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85359"/>
            <a:ext cx="2368868" cy="7141925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15DC2-1459-47C8-B158-CF4878A5BE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605" y="7308692"/>
            <a:ext cx="4320540" cy="86283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605" y="932439"/>
            <a:ext cx="4320540" cy="6264593"/>
          </a:xfrm>
        </p:spPr>
        <p:txBody>
          <a:bodyPr/>
          <a:lstStyle>
            <a:lvl1pPr marL="0" indent="0">
              <a:buNone/>
              <a:defRPr sz="3000"/>
            </a:lvl1pPr>
            <a:lvl2pPr marL="423550" indent="0">
              <a:buNone/>
              <a:defRPr sz="2600"/>
            </a:lvl2pPr>
            <a:lvl3pPr marL="847100" indent="0">
              <a:buNone/>
              <a:defRPr sz="2200"/>
            </a:lvl3pPr>
            <a:lvl4pPr marL="1270650" indent="0">
              <a:buNone/>
              <a:defRPr sz="1900"/>
            </a:lvl4pPr>
            <a:lvl5pPr marL="1694200" indent="0">
              <a:buNone/>
              <a:defRPr sz="1900"/>
            </a:lvl5pPr>
            <a:lvl6pPr marL="2117750" indent="0">
              <a:buNone/>
              <a:defRPr sz="1900"/>
            </a:lvl6pPr>
            <a:lvl7pPr marL="2541300" indent="0">
              <a:buNone/>
              <a:defRPr sz="1900"/>
            </a:lvl7pPr>
            <a:lvl8pPr marL="2964851" indent="0">
              <a:buNone/>
              <a:defRPr sz="1900"/>
            </a:lvl8pPr>
            <a:lvl9pPr marL="3388401" indent="0">
              <a:buNone/>
              <a:defRPr sz="19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605" y="8171524"/>
            <a:ext cx="4320540" cy="1225366"/>
          </a:xfrm>
        </p:spPr>
        <p:txBody>
          <a:bodyPr/>
          <a:lstStyle>
            <a:lvl1pPr marL="0" indent="0">
              <a:buNone/>
              <a:defRPr sz="1300"/>
            </a:lvl1pPr>
            <a:lvl2pPr marL="423550" indent="0">
              <a:buNone/>
              <a:defRPr sz="1100"/>
            </a:lvl2pPr>
            <a:lvl3pPr marL="847100" indent="0">
              <a:buNone/>
              <a:defRPr sz="900"/>
            </a:lvl3pPr>
            <a:lvl4pPr marL="1270650" indent="0">
              <a:buNone/>
              <a:defRPr sz="800"/>
            </a:lvl4pPr>
            <a:lvl5pPr marL="1694200" indent="0">
              <a:buNone/>
              <a:defRPr sz="800"/>
            </a:lvl5pPr>
            <a:lvl6pPr marL="2117750" indent="0">
              <a:buNone/>
              <a:defRPr sz="800"/>
            </a:lvl6pPr>
            <a:lvl7pPr marL="2541300" indent="0">
              <a:buNone/>
              <a:defRPr sz="800"/>
            </a:lvl7pPr>
            <a:lvl8pPr marL="2964851" indent="0">
              <a:buNone/>
              <a:defRPr sz="800"/>
            </a:lvl8pPr>
            <a:lvl9pPr marL="3388401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5492C-C468-4451-9F5D-0DAED2D189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0070" y="928089"/>
            <a:ext cx="6120765" cy="174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0070" y="3016286"/>
            <a:ext cx="6120765" cy="6264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0068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164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10" y="9512900"/>
            <a:ext cx="2280285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ctr" defTabSz="944164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9512900"/>
            <a:ext cx="1500188" cy="6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164">
              <a:defRPr sz="1500"/>
            </a:lvl1pPr>
          </a:lstStyle>
          <a:p>
            <a:fld id="{D179C339-0C7A-47A8-B0A4-0C499426D2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2pPr>
      <a:lvl3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3pPr>
      <a:lvl4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4pPr>
      <a:lvl5pPr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5pPr>
      <a:lvl6pPr marL="4235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6pPr>
      <a:lvl7pPr marL="8471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7pPr>
      <a:lvl8pPr marL="127065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8pPr>
      <a:lvl9pPr marL="1694200" algn="ctr" defTabSz="944164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Times New Roman" pitchFamily="18" charset="0"/>
        </a:defRPr>
      </a:lvl9pPr>
    </p:titleStyle>
    <p:bodyStyle>
      <a:lvl1pPr marL="354430" indent="-354430" algn="l" defTabSz="944164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67685" indent="-295603" algn="l" defTabSz="944164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80940" indent="-236777" algn="l" defTabSz="944164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53022" indent="-236777" algn="l" defTabSz="94416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251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486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22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39575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19304" indent="-236777" algn="l" defTabSz="94416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35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71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6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42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75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1300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6485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88401" algn="l" defTabSz="84710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9" name="Rectangle 871"/>
          <p:cNvSpPr>
            <a:spLocks noChangeArrowheads="1"/>
          </p:cNvSpPr>
          <p:nvPr/>
        </p:nvSpPr>
        <p:spPr bwMode="auto">
          <a:xfrm>
            <a:off x="72058" y="775824"/>
            <a:ext cx="6991682" cy="8896631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endParaRPr lang="hr-HR"/>
          </a:p>
        </p:txBody>
      </p:sp>
      <p:sp>
        <p:nvSpPr>
          <p:cNvPr id="2921" name="Text Box 873"/>
          <p:cNvSpPr txBox="1">
            <a:spLocks noChangeArrowheads="1"/>
          </p:cNvSpPr>
          <p:nvPr/>
        </p:nvSpPr>
        <p:spPr bwMode="auto">
          <a:xfrm>
            <a:off x="744379" y="761322"/>
            <a:ext cx="1567995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 → HVAR</a:t>
            </a:r>
            <a:endParaRPr lang="hr-HR" sz="1500" dirty="0">
              <a:latin typeface="Arial" charset="0"/>
            </a:endParaRPr>
          </a:p>
        </p:txBody>
      </p:sp>
      <p:sp>
        <p:nvSpPr>
          <p:cNvPr id="2922" name="Text Box 874"/>
          <p:cNvSpPr txBox="1">
            <a:spLocks noChangeArrowheads="1"/>
          </p:cNvSpPr>
          <p:nvPr/>
        </p:nvSpPr>
        <p:spPr bwMode="auto">
          <a:xfrm>
            <a:off x="4276249" y="775824"/>
            <a:ext cx="1578639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HVAR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3" name="Text Box 875"/>
          <p:cNvSpPr txBox="1">
            <a:spLocks noChangeArrowheads="1"/>
          </p:cNvSpPr>
          <p:nvPr/>
        </p:nvSpPr>
        <p:spPr bwMode="auto">
          <a:xfrm>
            <a:off x="648122" y="2772222"/>
            <a:ext cx="2573171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STARI GRAD</a:t>
            </a:r>
            <a:endParaRPr lang="hr-HR" sz="1500" dirty="0">
              <a:latin typeface="Arial" charset="0"/>
            </a:endParaRPr>
          </a:p>
        </p:txBody>
      </p:sp>
      <p:sp>
        <p:nvSpPr>
          <p:cNvPr id="2924" name="Text Box 876"/>
          <p:cNvSpPr txBox="1">
            <a:spLocks noChangeArrowheads="1"/>
          </p:cNvSpPr>
          <p:nvPr/>
        </p:nvSpPr>
        <p:spPr bwMode="auto">
          <a:xfrm>
            <a:off x="4276249" y="2780429"/>
            <a:ext cx="2348537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STARI GRAD </a:t>
            </a:r>
            <a:r>
              <a:rPr lang="hr-HR" sz="1500" dirty="0">
                <a:latin typeface="Arial" charset="0"/>
              </a:rPr>
              <a:t>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5" name="Text Box 877"/>
          <p:cNvSpPr txBox="1">
            <a:spLocks noChangeArrowheads="1"/>
          </p:cNvSpPr>
          <p:nvPr/>
        </p:nvSpPr>
        <p:spPr bwMode="auto">
          <a:xfrm>
            <a:off x="888283" y="4882613"/>
            <a:ext cx="1934378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 smtClean="0">
                <a:latin typeface="Arial" charset="0"/>
              </a:rPr>
              <a:t>JELSA→ </a:t>
            </a:r>
            <a:r>
              <a:rPr lang="hr-HR" sz="1500" dirty="0">
                <a:latin typeface="Arial" charset="0"/>
              </a:rPr>
              <a:t>VRBOSKA</a:t>
            </a:r>
          </a:p>
        </p:txBody>
      </p:sp>
      <p:sp>
        <p:nvSpPr>
          <p:cNvPr id="2926" name="Text Box 878"/>
          <p:cNvSpPr txBox="1">
            <a:spLocks noChangeArrowheads="1"/>
          </p:cNvSpPr>
          <p:nvPr/>
        </p:nvSpPr>
        <p:spPr bwMode="auto">
          <a:xfrm>
            <a:off x="4455954" y="4872463"/>
            <a:ext cx="1976633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500" dirty="0">
                <a:latin typeface="Arial" charset="0"/>
              </a:rPr>
              <a:t>VRBOSKA → </a:t>
            </a:r>
            <a:r>
              <a:rPr lang="hr-HR" sz="1500" dirty="0" smtClean="0">
                <a:latin typeface="Arial" charset="0"/>
              </a:rPr>
              <a:t>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28" name="Text Box 880"/>
          <p:cNvSpPr txBox="1">
            <a:spLocks noChangeArrowheads="1"/>
          </p:cNvSpPr>
          <p:nvPr/>
        </p:nvSpPr>
        <p:spPr bwMode="auto">
          <a:xfrm>
            <a:off x="4032498" y="6808774"/>
            <a:ext cx="2808312" cy="316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endParaRPr lang="hr-HR" sz="1500" dirty="0">
              <a:latin typeface="Arial" charset="0"/>
            </a:endParaRPr>
          </a:p>
        </p:txBody>
      </p:sp>
      <p:sp>
        <p:nvSpPr>
          <p:cNvPr id="2929" name="Text Box 881"/>
          <p:cNvSpPr txBox="1">
            <a:spLocks noChangeArrowheads="1"/>
          </p:cNvSpPr>
          <p:nvPr/>
        </p:nvSpPr>
        <p:spPr bwMode="auto">
          <a:xfrm>
            <a:off x="360089" y="7679918"/>
            <a:ext cx="3205105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lvl="0"/>
            <a:endParaRPr lang="hr-HR" sz="1500" dirty="0" smtClean="0">
              <a:solidFill>
                <a:srgbClr val="000000"/>
              </a:solidFill>
              <a:latin typeface="Arial" charset="0"/>
            </a:endParaRPr>
          </a:p>
          <a:p>
            <a:pPr lvl="0"/>
            <a:r>
              <a:rPr lang="hr-HR" sz="1500" dirty="0" smtClean="0">
                <a:solidFill>
                  <a:srgbClr val="000000"/>
                </a:solidFill>
                <a:latin typeface="Arial" charset="0"/>
              </a:rPr>
              <a:t>JELSA → TRAJEKT ( FERRY)</a:t>
            </a:r>
            <a:endParaRPr lang="hr-HR" sz="15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30" name="Text Box 882"/>
          <p:cNvSpPr txBox="1">
            <a:spLocks noChangeArrowheads="1"/>
          </p:cNvSpPr>
          <p:nvPr/>
        </p:nvSpPr>
        <p:spPr bwMode="auto">
          <a:xfrm>
            <a:off x="3528442" y="7452742"/>
            <a:ext cx="3525774" cy="77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endParaRPr lang="hr-HR" sz="1500" dirty="0" smtClean="0">
              <a:latin typeface="Arial" charset="0"/>
            </a:endParaRPr>
          </a:p>
          <a:p>
            <a:r>
              <a:rPr lang="hr-HR" sz="1500" dirty="0" smtClean="0">
                <a:latin typeface="Arial" charset="0"/>
              </a:rPr>
              <a:t>        </a:t>
            </a:r>
          </a:p>
          <a:p>
            <a:r>
              <a:rPr lang="hr-HR" sz="1500" dirty="0" smtClean="0">
                <a:latin typeface="Arial" charset="0"/>
              </a:rPr>
              <a:t>     TRAJEKT  </a:t>
            </a:r>
            <a:r>
              <a:rPr lang="hr-HR" sz="1500" dirty="0">
                <a:latin typeface="Arial" charset="0"/>
              </a:rPr>
              <a:t>(FERRY</a:t>
            </a:r>
            <a:r>
              <a:rPr lang="hr-HR" sz="1500" dirty="0" smtClean="0">
                <a:latin typeface="Arial" charset="0"/>
              </a:rPr>
              <a:t>) → JELSA</a:t>
            </a:r>
            <a:endParaRPr lang="hr-HR" sz="1500" dirty="0">
              <a:latin typeface="Arial" charset="0"/>
            </a:endParaRPr>
          </a:p>
        </p:txBody>
      </p:sp>
      <p:sp>
        <p:nvSpPr>
          <p:cNvPr id="2933" name="Text Box 885"/>
          <p:cNvSpPr txBox="1">
            <a:spLocks noChangeArrowheads="1"/>
          </p:cNvSpPr>
          <p:nvPr/>
        </p:nvSpPr>
        <p:spPr bwMode="auto">
          <a:xfrm>
            <a:off x="2357443" y="179934"/>
            <a:ext cx="2683167" cy="54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60000"/>
              </a:lnSpc>
            </a:pPr>
            <a:r>
              <a:rPr lang="hr-HR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VOZNI  RED</a:t>
            </a:r>
          </a:p>
          <a:p>
            <a:pPr algn="ctr">
              <a:lnSpc>
                <a:spcPct val="60000"/>
              </a:lnSpc>
            </a:pPr>
            <a:r>
              <a:rPr lang="hr-HR" sz="2000" b="1" dirty="0">
                <a:ln/>
                <a:solidFill>
                  <a:schemeClr val="accent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hr-HR" sz="16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BUS TIME-TABLE</a:t>
            </a:r>
          </a:p>
        </p:txBody>
      </p:sp>
      <p:sp>
        <p:nvSpPr>
          <p:cNvPr id="2937" name="Text Box 889"/>
          <p:cNvSpPr txBox="1">
            <a:spLocks noChangeArrowheads="1"/>
          </p:cNvSpPr>
          <p:nvPr/>
        </p:nvSpPr>
        <p:spPr bwMode="auto">
          <a:xfrm>
            <a:off x="5400650" y="251943"/>
            <a:ext cx="1584176" cy="501036"/>
          </a:xfrm>
          <a:prstGeom prst="rect">
            <a:avLst/>
          </a:prstGeom>
          <a:noFill/>
          <a:ln w="57150" cmpd="thinThick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84710" tIns="42355" rIns="84710" bIns="42355">
            <a:spAutoFit/>
          </a:bodyPr>
          <a:lstStyle/>
          <a:p>
            <a:pPr algn="ctr">
              <a:lnSpc>
                <a:spcPct val="90000"/>
              </a:lnSpc>
            </a:pPr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VRIJEDI OD : 14.10.2024</a:t>
            </a:r>
          </a:p>
          <a:p>
            <a:pPr algn="ctr">
              <a:lnSpc>
                <a:spcPct val="90000"/>
              </a:lnSpc>
            </a:pPr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949" name="Rectangle 901" descr="Dark upward diagonal"/>
          <p:cNvSpPr>
            <a:spLocks noChangeArrowheads="1"/>
          </p:cNvSpPr>
          <p:nvPr/>
        </p:nvSpPr>
        <p:spPr bwMode="auto">
          <a:xfrm>
            <a:off x="95940" y="9684990"/>
            <a:ext cx="6960894" cy="4543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84710" tIns="42355" rIns="84710" bIns="42355" anchor="ctr"/>
          <a:lstStyle/>
          <a:p>
            <a:pPr algn="ctr"/>
            <a:endParaRPr lang="hr-HR"/>
          </a:p>
        </p:txBody>
      </p:sp>
      <p:sp>
        <p:nvSpPr>
          <p:cNvPr id="2951" name="Text Box 903"/>
          <p:cNvSpPr txBox="1">
            <a:spLocks noChangeArrowheads="1"/>
          </p:cNvSpPr>
          <p:nvPr/>
        </p:nvSpPr>
        <p:spPr bwMode="auto">
          <a:xfrm>
            <a:off x="68580" y="9684990"/>
            <a:ext cx="962958" cy="239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r>
              <a:rPr lang="hr-HR" sz="1000" b="1" dirty="0">
                <a:latin typeface="Arial" panose="020B0604020202020204" pitchFamily="34" charset="0"/>
                <a:cs typeface="Arial" panose="020B0604020202020204" pitchFamily="34" charset="0"/>
              </a:rPr>
              <a:t>NAPOMENA:</a:t>
            </a:r>
          </a:p>
        </p:txBody>
      </p:sp>
      <p:sp>
        <p:nvSpPr>
          <p:cNvPr id="2952" name="Text Box 904"/>
          <p:cNvSpPr txBox="1">
            <a:spLocks noChangeArrowheads="1"/>
          </p:cNvSpPr>
          <p:nvPr/>
        </p:nvSpPr>
        <p:spPr bwMode="auto">
          <a:xfrm>
            <a:off x="1181407" y="9684990"/>
            <a:ext cx="5090691" cy="35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110000"/>
              </a:lnSpc>
            </a:pPr>
            <a:r>
              <a:rPr lang="hr-HR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SVI PODCRTANI POLASCI OVISE O DOLASKU TRAJEKTA VOZNE KARTE KUPUJU SE U AUTOBUSU</a:t>
            </a:r>
          </a:p>
          <a:p>
            <a:pPr>
              <a:lnSpc>
                <a:spcPct val="110000"/>
              </a:lnSpc>
            </a:pPr>
            <a:endParaRPr lang="hr-HR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55" name="Line 907"/>
          <p:cNvSpPr>
            <a:spLocks noChangeShapeType="1"/>
          </p:cNvSpPr>
          <p:nvPr/>
        </p:nvSpPr>
        <p:spPr bwMode="auto">
          <a:xfrm>
            <a:off x="3578824" y="783255"/>
            <a:ext cx="27450" cy="888920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3" name="TextBox 2"/>
          <p:cNvSpPr txBox="1"/>
          <p:nvPr/>
        </p:nvSpPr>
        <p:spPr>
          <a:xfrm>
            <a:off x="1152178" y="10158849"/>
            <a:ext cx="39068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Tel: 021 765 904  ; E-mail: cazmatrans.otok.hvar@st.t-com.hr</a:t>
            </a:r>
            <a:endParaRPr lang="hr-H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8276490"/>
              </p:ext>
            </p:extLst>
          </p:nvPr>
        </p:nvGraphicFramePr>
        <p:xfrm>
          <a:off x="112070" y="1116038"/>
          <a:ext cx="3445518" cy="131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80"/>
                <a:gridCol w="1757338"/>
              </a:tblGrid>
              <a:tr h="161093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(SAT,SUN)</a:t>
                      </a: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0766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09:45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1875">
                <a:tc>
                  <a:txBody>
                    <a:bodyPr/>
                    <a:lstStyle/>
                    <a:p>
                      <a:pPr algn="ctr"/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015" marR="63015" marT="31508" marB="31508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53246513"/>
              </p:ext>
            </p:extLst>
          </p:nvPr>
        </p:nvGraphicFramePr>
        <p:xfrm>
          <a:off x="3528442" y="1064203"/>
          <a:ext cx="3672458" cy="1433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00250"/>
              </a:tblGrid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 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8579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</a:p>
                    <a:p>
                      <a:pPr algn="ctr"/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09:45</a:t>
                      </a:r>
                    </a:p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12:00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16:30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061">
                <a:tc>
                  <a:txBody>
                    <a:bodyPr/>
                    <a:lstStyle/>
                    <a:p>
                      <a:pPr algn="ctr"/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</a:p>
                  </a:txBody>
                  <a:tcPr marL="63628" marR="63628" marT="31813" marB="31813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6277377"/>
              </p:ext>
            </p:extLst>
          </p:nvPr>
        </p:nvGraphicFramePr>
        <p:xfrm>
          <a:off x="112071" y="5142597"/>
          <a:ext cx="3344363" cy="1425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79"/>
                <a:gridCol w="1656184"/>
              </a:tblGrid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(SAT,SUN)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09:20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10:50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16:45</a:t>
                      </a: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2709">
                <a:tc>
                  <a:txBody>
                    <a:bodyPr/>
                    <a:lstStyle/>
                    <a:p>
                      <a:pPr algn="ctr"/>
                      <a:r>
                        <a:rPr lang="hr-HR" sz="900" b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13:40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7339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16:45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71905652"/>
              </p:ext>
            </p:extLst>
          </p:nvPr>
        </p:nvGraphicFramePr>
        <p:xfrm>
          <a:off x="3699026" y="5137317"/>
          <a:ext cx="334150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1624"/>
                <a:gridCol w="163988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  <a:p>
                      <a:pPr algn="l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04:25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04:25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09:35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09:35</a:t>
                      </a:r>
                    </a:p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16:30</a:t>
                      </a:r>
                      <a:endParaRPr lang="hr-HR" sz="900" b="1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14:00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98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77368476"/>
              </p:ext>
            </p:extLst>
          </p:nvPr>
        </p:nvGraphicFramePr>
        <p:xfrm>
          <a:off x="177160" y="7452741"/>
          <a:ext cx="3480118" cy="21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7764"/>
                <a:gridCol w="2922354"/>
              </a:tblGrid>
              <a:tr h="165104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8558723"/>
              </p:ext>
            </p:extLst>
          </p:nvPr>
        </p:nvGraphicFramePr>
        <p:xfrm>
          <a:off x="3635144" y="8250568"/>
          <a:ext cx="3312369" cy="1387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253"/>
                <a:gridCol w="2796116"/>
              </a:tblGrid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10:20</a:t>
                      </a:r>
                    </a:p>
                    <a:p>
                      <a:pPr algn="ctr"/>
                      <a:r>
                        <a:rPr lang="hr-HR" sz="800" b="1" u="sng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12:45      </a:t>
                      </a:r>
                      <a:r>
                        <a:rPr lang="hr-HR" sz="800" b="1" u="sng" baseline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</a:t>
                      </a:r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7342">
                <a:tc>
                  <a:txBody>
                    <a:bodyPr/>
                    <a:lstStyle/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 I PETKOM VOZI U DOL,SVIRČE I VRISNIK 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157">
                <a:tc>
                  <a:txBody>
                    <a:bodyPr/>
                    <a:lstStyle/>
                    <a:p>
                      <a:pPr algn="ctr"/>
                      <a:endParaRPr lang="hr-HR" sz="800" b="1" u="sng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22:15</a:t>
                      </a:r>
                      <a:endParaRPr lang="hr-HR" sz="8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hr-HR" sz="8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PETKOM</a:t>
                      </a:r>
                      <a:r>
                        <a:rPr lang="hr-HR" sz="800" b="1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VOZI U DOL,SVIRČE I VRISNIK</a:t>
                      </a:r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Line 907"/>
          <p:cNvSpPr>
            <a:spLocks noChangeShapeType="1"/>
          </p:cNvSpPr>
          <p:nvPr/>
        </p:nvSpPr>
        <p:spPr bwMode="auto">
          <a:xfrm rot="5400000" flipH="1">
            <a:off x="3575467" y="-712695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8" name="Line 907"/>
          <p:cNvSpPr>
            <a:spLocks noChangeShapeType="1"/>
          </p:cNvSpPr>
          <p:nvPr/>
        </p:nvSpPr>
        <p:spPr bwMode="auto">
          <a:xfrm rot="5400000" flipH="1">
            <a:off x="3570617" y="1403992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59" name="Line 907"/>
          <p:cNvSpPr>
            <a:spLocks noChangeShapeType="1"/>
          </p:cNvSpPr>
          <p:nvPr/>
        </p:nvSpPr>
        <p:spPr bwMode="auto">
          <a:xfrm rot="5400000" flipH="1">
            <a:off x="3484917" y="3319753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sp>
        <p:nvSpPr>
          <p:cNvPr id="60" name="Line 907"/>
          <p:cNvSpPr>
            <a:spLocks noChangeShapeType="1"/>
          </p:cNvSpPr>
          <p:nvPr/>
        </p:nvSpPr>
        <p:spPr bwMode="auto">
          <a:xfrm rot="5400000" flipH="1">
            <a:off x="3484917" y="4471881"/>
            <a:ext cx="8206" cy="6978040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/>
            <a:tailEnd/>
          </a:ln>
          <a:effectLst/>
        </p:spPr>
        <p:txBody>
          <a:bodyPr lIns="84710" tIns="42355" rIns="84710" bIns="42355"/>
          <a:lstStyle/>
          <a:p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13148356"/>
              </p:ext>
            </p:extLst>
          </p:nvPr>
        </p:nvGraphicFramePr>
        <p:xfrm>
          <a:off x="144066" y="3132262"/>
          <a:ext cx="3365884" cy="161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7097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(SAT,SUN)</a:t>
                      </a:r>
                    </a:p>
                    <a:p>
                      <a:pPr algn="l"/>
                      <a:endParaRPr lang="hr-HR" sz="6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04:35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04:35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07:20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09:45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10:50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10:50</a:t>
                      </a:r>
                    </a:p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12:15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16:40</a:t>
                      </a:r>
                      <a:endParaRPr lang="hr-HR" sz="900" b="1" u="none" dirty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14:10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20647628"/>
              </p:ext>
            </p:extLst>
          </p:nvPr>
        </p:nvGraphicFramePr>
        <p:xfrm>
          <a:off x="144066" y="7236718"/>
          <a:ext cx="3358741" cy="604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482"/>
                <a:gridCol w="2835259"/>
              </a:tblGrid>
              <a:tr h="284766">
                <a:tc>
                  <a:txBody>
                    <a:bodyPr/>
                    <a:lstStyle/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5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JELSA-SUĆURAJ-SPLIT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4766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PETKOM (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51810622"/>
              </p:ext>
            </p:extLst>
          </p:nvPr>
        </p:nvGraphicFramePr>
        <p:xfrm>
          <a:off x="216074" y="8100815"/>
          <a:ext cx="3360313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033"/>
                <a:gridCol w="208280"/>
              </a:tblGrid>
              <a:tr h="28803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PON,UTO,SRI,ČET,PET,SUB,NED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(MON,TUE,WED,THU,FRI,SAT,SUN)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31">
                <a:tc>
                  <a:txBody>
                    <a:bodyPr/>
                    <a:lstStyle/>
                    <a:p>
                      <a:pPr algn="ctr"/>
                      <a:endParaRPr lang="hr-HR" sz="8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04:35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162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09:45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12:15 KATAMARAN (PON-PET/MON-FRI)</a:t>
                      </a:r>
                      <a:endParaRPr lang="hr-HR" sz="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2162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16:40</a:t>
                      </a:r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hr-HR" sz="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ica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3016840"/>
              </p:ext>
            </p:extLst>
          </p:nvPr>
        </p:nvGraphicFramePr>
        <p:xfrm>
          <a:off x="3672458" y="3060254"/>
          <a:ext cx="3365884" cy="194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709700"/>
              </a:tblGrid>
              <a:tr h="72008">
                <a:tc>
                  <a:txBody>
                    <a:bodyPr/>
                    <a:lstStyle/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PON,UTO,SRI,ČET,PET</a:t>
                      </a:r>
                    </a:p>
                    <a:p>
                      <a:pPr algn="ctr"/>
                      <a:r>
                        <a:rPr lang="hr-HR" sz="8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(MON,TUE,WED,THU,FRI)</a:t>
                      </a:r>
                    </a:p>
                    <a:p>
                      <a:pPr algn="ctr"/>
                      <a:endParaRPr lang="hr-HR" sz="8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SUBOTA,NEDJELJA</a:t>
                      </a:r>
                    </a:p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8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(SAT,SUN)</a:t>
                      </a:r>
                    </a:p>
                    <a:p>
                      <a:pPr algn="l"/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04:15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u="none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04:15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1155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07:00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baseline="0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09:25</a:t>
                      </a: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09:00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dirty="0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10:30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16:25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570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13:15</a:t>
                      </a:r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900" b="1" smtClean="0">
                          <a:solidFill>
                            <a:srgbClr val="CC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22:25</a:t>
                      </a:r>
                      <a:endParaRPr lang="hr-HR" sz="900" b="1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4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16:25</a:t>
                      </a:r>
                      <a:endParaRPr lang="hr-HR" sz="9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5408">
                <a:tc>
                  <a:txBody>
                    <a:bodyPr/>
                    <a:lstStyle/>
                    <a:p>
                      <a:pPr algn="ctr"/>
                      <a:r>
                        <a:rPr lang="hr-HR" sz="900" b="1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22:25</a:t>
                      </a: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9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656">
                <a:tc>
                  <a:txBody>
                    <a:bodyPr/>
                    <a:lstStyle/>
                    <a:p>
                      <a:pPr algn="ctr"/>
                      <a:endParaRPr lang="hr-HR" sz="9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800" b="1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959" marR="38959" marT="19480" marB="1948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Text Box 887"/>
          <p:cNvSpPr txBox="1">
            <a:spLocks noChangeArrowheads="1"/>
          </p:cNvSpPr>
          <p:nvPr/>
        </p:nvSpPr>
        <p:spPr bwMode="auto">
          <a:xfrm>
            <a:off x="62494" y="586296"/>
            <a:ext cx="171139" cy="2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4710" tIns="42355" rIns="84710" bIns="42355">
            <a:spAutoFit/>
          </a:bodyPr>
          <a:lstStyle/>
          <a:p>
            <a:pPr>
              <a:lnSpc>
                <a:spcPct val="90000"/>
              </a:lnSpc>
            </a:pPr>
            <a:endParaRPr lang="en-US" sz="10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37" name="Slika 36" descr="Čazmatrans Promet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090" y="107926"/>
            <a:ext cx="17240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7" name="Tablica 46"/>
          <p:cNvGraphicFramePr>
            <a:graphicFrameLocks noGrp="1"/>
          </p:cNvGraphicFramePr>
          <p:nvPr/>
        </p:nvGraphicFramePr>
        <p:xfrm>
          <a:off x="3600450" y="6732662"/>
          <a:ext cx="3381817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14"/>
                <a:gridCol w="2833203"/>
              </a:tblGrid>
              <a:tr h="408046">
                <a:tc>
                  <a:txBody>
                    <a:bodyPr/>
                    <a:lstStyle/>
                    <a:p>
                      <a:pPr algn="ctr"/>
                      <a:endParaRPr lang="hr-HR" sz="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471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dirty="0" smtClean="0">
                          <a:solidFill>
                            <a:srgbClr val="000000"/>
                          </a:solidFill>
                          <a:latin typeface="Arial" charset="0"/>
                        </a:rPr>
                        <a:t>SPLIT→ SUĆURAJ→JELSA </a:t>
                      </a:r>
                      <a:endParaRPr lang="hr-HR" sz="1500" dirty="0" smtClean="0">
                        <a:latin typeface="Arial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14:40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 PETKOM (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Split)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8045">
                <a:tc>
                  <a:txBody>
                    <a:bodyPr/>
                    <a:lstStyle/>
                    <a:p>
                      <a:pPr algn="ctr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17:45</a:t>
                      </a:r>
                      <a:endParaRPr lang="hr-HR" sz="9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Ponedjeljkom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 Petkom  iz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Sućurja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9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hr-HR" sz="9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Sućuraj</a:t>
                      </a:r>
                      <a:endParaRPr lang="hr-HR" sz="9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265</Words>
  <Application>Microsoft Office PowerPoint</Application>
  <PresentationFormat>Prilagođeno</PresentationFormat>
  <Paragraphs>124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Default Design</vt:lpstr>
      <vt:lpstr>Slajd 1</vt:lpstr>
    </vt:vector>
  </TitlesOfParts>
  <Company>Kodak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Vinko</dc:creator>
  <cp:lastModifiedBy>Jerko</cp:lastModifiedBy>
  <cp:revision>204</cp:revision>
  <cp:lastPrinted>2013-02-08T13:18:51Z</cp:lastPrinted>
  <dcterms:created xsi:type="dcterms:W3CDTF">2001-10-31T16:59:52Z</dcterms:created>
  <dcterms:modified xsi:type="dcterms:W3CDTF">2024-10-05T05:50:58Z</dcterms:modified>
</cp:coreProperties>
</file>